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11305309"/>
  <p:notesSz cx="11305309" cy="14630400"/>
  <p:embeddedFontLs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19"/>
            <a:ext cx="14630400" cy="11305071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19"/>
            <a:ext cx="14630400" cy="11305071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82C32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slideLayout" Target="../slideLayouts/slideLayout5.xml"/><Relationship Id="rId6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slideLayout" Target="../slideLayouts/slideLayout8.xml"/><Relationship Id="rId7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4727" y="1940481"/>
            <a:ext cx="7347347" cy="46594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150"/>
              </a:lnSpc>
              <a:buNone/>
            </a:pPr>
            <a:r>
              <a:rPr lang="en-US" sz="7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Statistics and Its Application in Timing and Power Optimization</a:t>
            </a:r>
            <a:endParaRPr lang="en-US" sz="7300" dirty="0"/>
          </a:p>
        </p:txBody>
      </p:sp>
      <p:sp>
        <p:nvSpPr>
          <p:cNvPr id="4" name="Text 1"/>
          <p:cNvSpPr/>
          <p:nvPr/>
        </p:nvSpPr>
        <p:spPr>
          <a:xfrm>
            <a:off x="6384727" y="6984756"/>
            <a:ext cx="7347347" cy="1642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explores how statistics enhances timing and power optimization in electronic circuits. We'll cover key concepts, applications, and challenges in this critical field.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6384727" y="8934879"/>
            <a:ext cx="410647" cy="410546"/>
          </a:xfrm>
          <a:prstGeom prst="roundRect">
            <a:avLst>
              <a:gd name="adj" fmla="val 22270551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347" y="8942498"/>
            <a:ext cx="395407" cy="3953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923603" y="8915596"/>
            <a:ext cx="1231463" cy="4491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500"/>
              </a:lnSpc>
              <a:buNone/>
            </a:pPr>
            <a:r>
              <a:rPr lang="en-US" sz="2500" b="1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by 峰 喬</a:t>
            </a:r>
            <a:endParaRPr lang="en-US" sz="2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8327" y="1494463"/>
            <a:ext cx="7347347" cy="1688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Introduction to Timing and Power Optimization</a:t>
            </a:r>
            <a:endParaRPr lang="en-US" sz="5300" dirty="0"/>
          </a:p>
        </p:txBody>
      </p:sp>
      <p:sp>
        <p:nvSpPr>
          <p:cNvPr id="4" name="Shape 1"/>
          <p:cNvSpPr/>
          <p:nvPr/>
        </p:nvSpPr>
        <p:spPr>
          <a:xfrm>
            <a:off x="898327" y="3567429"/>
            <a:ext cx="7347347" cy="1910128"/>
          </a:xfrm>
          <a:prstGeom prst="roundRect">
            <a:avLst>
              <a:gd name="adj" fmla="val 12094"/>
            </a:avLst>
          </a:prstGeom>
          <a:solidFill>
            <a:srgbClr val="282C32"/>
          </a:solidFill>
          <a:ln/>
        </p:spPr>
      </p:sp>
      <p:sp>
        <p:nvSpPr>
          <p:cNvPr id="5" name="Text 2"/>
          <p:cNvSpPr/>
          <p:nvPr/>
        </p:nvSpPr>
        <p:spPr>
          <a:xfrm>
            <a:off x="1154906" y="3823946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Definition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154906" y="4399948"/>
            <a:ext cx="6834188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 of improving performance and efficiency of electronic circuits by adjusting parameters.</a:t>
            </a:r>
            <a:endParaRPr lang="en-US" sz="2000" dirty="0"/>
          </a:p>
        </p:txBody>
      </p:sp>
      <p:sp>
        <p:nvSpPr>
          <p:cNvPr id="7" name="Shape 4"/>
          <p:cNvSpPr/>
          <p:nvPr/>
        </p:nvSpPr>
        <p:spPr>
          <a:xfrm>
            <a:off x="898327" y="5734073"/>
            <a:ext cx="7347347" cy="1910128"/>
          </a:xfrm>
          <a:prstGeom prst="roundRect">
            <a:avLst>
              <a:gd name="adj" fmla="val 12094"/>
            </a:avLst>
          </a:prstGeom>
          <a:solidFill>
            <a:srgbClr val="282C32"/>
          </a:solidFill>
          <a:ln/>
        </p:spPr>
      </p:sp>
      <p:sp>
        <p:nvSpPr>
          <p:cNvPr id="8" name="Text 5"/>
          <p:cNvSpPr/>
          <p:nvPr/>
        </p:nvSpPr>
        <p:spPr>
          <a:xfrm>
            <a:off x="1154906" y="5990590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Objectives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1154906" y="6566592"/>
            <a:ext cx="6834188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Maximize speed, minimize power consumption, and ensure reliable operation.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898327" y="7900718"/>
            <a:ext cx="7347347" cy="1910128"/>
          </a:xfrm>
          <a:prstGeom prst="roundRect">
            <a:avLst>
              <a:gd name="adj" fmla="val 12094"/>
            </a:avLst>
          </a:prstGeom>
          <a:solidFill>
            <a:srgbClr val="282C32"/>
          </a:solidFill>
          <a:ln/>
        </p:spPr>
      </p:sp>
      <p:sp>
        <p:nvSpPr>
          <p:cNvPr id="11" name="Text 8"/>
          <p:cNvSpPr/>
          <p:nvPr/>
        </p:nvSpPr>
        <p:spPr>
          <a:xfrm>
            <a:off x="1154906" y="8157235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Importance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1154906" y="8733237"/>
            <a:ext cx="6834188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Crucial for modern electronic devices, especially in high-performance and low-power applications.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4727" y="1830971"/>
            <a:ext cx="7347347" cy="1688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Role of Statistics in Optimization</a:t>
            </a:r>
            <a:endParaRPr lang="en-US" sz="5300" dirty="0"/>
          </a:p>
        </p:txBody>
      </p:sp>
      <p:sp>
        <p:nvSpPr>
          <p:cNvPr id="4" name="Shape 1"/>
          <p:cNvSpPr/>
          <p:nvPr/>
        </p:nvSpPr>
        <p:spPr>
          <a:xfrm>
            <a:off x="6384727" y="4192592"/>
            <a:ext cx="577453" cy="577312"/>
          </a:xfrm>
          <a:prstGeom prst="roundRect">
            <a:avLst>
              <a:gd name="adj" fmla="val 40014"/>
            </a:avLst>
          </a:prstGeom>
          <a:solidFill>
            <a:srgbClr val="282C32"/>
          </a:solidFill>
          <a:ln/>
        </p:spPr>
      </p:sp>
      <p:sp>
        <p:nvSpPr>
          <p:cNvPr id="5" name="Text 2"/>
          <p:cNvSpPr/>
          <p:nvPr/>
        </p:nvSpPr>
        <p:spPr>
          <a:xfrm>
            <a:off x="6601658" y="4278653"/>
            <a:ext cx="143470" cy="405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3150" dirty="0"/>
          </a:p>
        </p:txBody>
      </p:sp>
      <p:sp>
        <p:nvSpPr>
          <p:cNvPr id="6" name="Text 3"/>
          <p:cNvSpPr/>
          <p:nvPr/>
        </p:nvSpPr>
        <p:spPr>
          <a:xfrm>
            <a:off x="7218759" y="4192592"/>
            <a:ext cx="3506629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Variability Management</a:t>
            </a:r>
            <a:endParaRPr lang="en-US" sz="2650" dirty="0"/>
          </a:p>
        </p:txBody>
      </p:sp>
      <p:sp>
        <p:nvSpPr>
          <p:cNvPr id="7" name="Text 4"/>
          <p:cNvSpPr/>
          <p:nvPr/>
        </p:nvSpPr>
        <p:spPr>
          <a:xfrm>
            <a:off x="7218759" y="4768594"/>
            <a:ext cx="6513314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Statistics help identify and manage the impact of process variations on circuit performance.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6384727" y="6134858"/>
            <a:ext cx="577453" cy="577312"/>
          </a:xfrm>
          <a:prstGeom prst="roundRect">
            <a:avLst>
              <a:gd name="adj" fmla="val 40014"/>
            </a:avLst>
          </a:prstGeom>
          <a:solidFill>
            <a:srgbClr val="282C32"/>
          </a:solidFill>
          <a:ln/>
        </p:spPr>
      </p:sp>
      <p:sp>
        <p:nvSpPr>
          <p:cNvPr id="9" name="Text 6"/>
          <p:cNvSpPr/>
          <p:nvPr/>
        </p:nvSpPr>
        <p:spPr>
          <a:xfrm>
            <a:off x="6559987" y="6220920"/>
            <a:ext cx="226933" cy="405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3150" dirty="0"/>
          </a:p>
        </p:txBody>
      </p:sp>
      <p:sp>
        <p:nvSpPr>
          <p:cNvPr id="10" name="Text 7"/>
          <p:cNvSpPr/>
          <p:nvPr/>
        </p:nvSpPr>
        <p:spPr>
          <a:xfrm>
            <a:off x="7218759" y="6134858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Predictive Modeling</a:t>
            </a:r>
            <a:endParaRPr lang="en-US" sz="2650" dirty="0"/>
          </a:p>
        </p:txBody>
      </p:sp>
      <p:sp>
        <p:nvSpPr>
          <p:cNvPr id="11" name="Text 8"/>
          <p:cNvSpPr/>
          <p:nvPr/>
        </p:nvSpPr>
        <p:spPr>
          <a:xfrm>
            <a:off x="7218759" y="6710861"/>
            <a:ext cx="6513314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Statistical techniques enable accurate prediction of timing and power characteristics during design.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6384727" y="8077125"/>
            <a:ext cx="577453" cy="577312"/>
          </a:xfrm>
          <a:prstGeom prst="roundRect">
            <a:avLst>
              <a:gd name="adj" fmla="val 40014"/>
            </a:avLst>
          </a:prstGeom>
          <a:solidFill>
            <a:srgbClr val="282C32"/>
          </a:solidFill>
          <a:ln/>
        </p:spPr>
      </p:sp>
      <p:sp>
        <p:nvSpPr>
          <p:cNvPr id="13" name="Text 10"/>
          <p:cNvSpPr/>
          <p:nvPr/>
        </p:nvSpPr>
        <p:spPr>
          <a:xfrm>
            <a:off x="6564035" y="8163186"/>
            <a:ext cx="218837" cy="405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3150" dirty="0"/>
          </a:p>
        </p:txBody>
      </p:sp>
      <p:sp>
        <p:nvSpPr>
          <p:cNvPr id="14" name="Text 11"/>
          <p:cNvSpPr/>
          <p:nvPr/>
        </p:nvSpPr>
        <p:spPr>
          <a:xfrm>
            <a:off x="7218759" y="8077125"/>
            <a:ext cx="3535323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Optimization Strategies</a:t>
            </a:r>
            <a:endParaRPr lang="en-US" sz="2650" dirty="0"/>
          </a:p>
        </p:txBody>
      </p:sp>
      <p:sp>
        <p:nvSpPr>
          <p:cNvPr id="15" name="Text 12"/>
          <p:cNvSpPr/>
          <p:nvPr/>
        </p:nvSpPr>
        <p:spPr>
          <a:xfrm>
            <a:off x="7218759" y="8653128"/>
            <a:ext cx="6513314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Statistics provide the foundation for developing efficient optimization algorithms and techniques.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32075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8327" y="5078081"/>
            <a:ext cx="7306389" cy="844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Key Statistical Concepts</a:t>
            </a:r>
            <a:endParaRPr lang="en-US" sz="5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327" y="6306981"/>
            <a:ext cx="641628" cy="64147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98327" y="7204968"/>
            <a:ext cx="3635335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Probability Distributions</a:t>
            </a:r>
            <a:endParaRPr lang="en-US" sz="2650" dirty="0"/>
          </a:p>
        </p:txBody>
      </p:sp>
      <p:sp>
        <p:nvSpPr>
          <p:cNvPr id="6" name="Text 2"/>
          <p:cNvSpPr/>
          <p:nvPr/>
        </p:nvSpPr>
        <p:spPr>
          <a:xfrm>
            <a:off x="898327" y="7780970"/>
            <a:ext cx="4021217" cy="123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Characterize behavior of random variables like delay and power dissipation.</a:t>
            </a:r>
            <a:endParaRPr lang="en-US" sz="20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473" y="6306981"/>
            <a:ext cx="641628" cy="641471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304473" y="7204968"/>
            <a:ext cx="4021336" cy="844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Correlation and Regression</a:t>
            </a:r>
            <a:endParaRPr lang="en-US" sz="2650" dirty="0"/>
          </a:p>
        </p:txBody>
      </p:sp>
      <p:sp>
        <p:nvSpPr>
          <p:cNvPr id="9" name="Text 4"/>
          <p:cNvSpPr/>
          <p:nvPr/>
        </p:nvSpPr>
        <p:spPr>
          <a:xfrm>
            <a:off x="5304473" y="8203063"/>
            <a:ext cx="4021336" cy="123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Analyze relationships between circuit parameters and their impact on performance.</a:t>
            </a:r>
            <a:endParaRPr lang="en-US" sz="20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0738" y="6306981"/>
            <a:ext cx="641628" cy="641471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0738" y="7204968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Sensitivity Analysis</a:t>
            </a:r>
            <a:endParaRPr lang="en-US" sz="2650" dirty="0"/>
          </a:p>
        </p:txBody>
      </p:sp>
      <p:sp>
        <p:nvSpPr>
          <p:cNvPr id="12" name="Text 6"/>
          <p:cNvSpPr/>
          <p:nvPr/>
        </p:nvSpPr>
        <p:spPr>
          <a:xfrm>
            <a:off x="9710738" y="7780970"/>
            <a:ext cx="4021217" cy="123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Quantifies the effect of input variations on circuit performance.</a:t>
            </a:r>
            <a:endParaRPr lang="en-US" sz="2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14630400" cy="320759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8327" y="4193068"/>
            <a:ext cx="11217831" cy="8440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Applications in Static Timing Analysis</a:t>
            </a:r>
            <a:endParaRPr lang="en-US" sz="5300" dirty="0"/>
          </a:p>
        </p:txBody>
      </p:sp>
      <p:sp>
        <p:nvSpPr>
          <p:cNvPr id="4" name="Shape 1"/>
          <p:cNvSpPr/>
          <p:nvPr/>
        </p:nvSpPr>
        <p:spPr>
          <a:xfrm>
            <a:off x="7299960" y="5421968"/>
            <a:ext cx="30480" cy="4897864"/>
          </a:xfrm>
          <a:prstGeom prst="roundRect">
            <a:avLst>
              <a:gd name="adj" fmla="val 757896"/>
            </a:avLst>
          </a:prstGeom>
          <a:solidFill>
            <a:srgbClr val="60646A"/>
          </a:solidFill>
          <a:ln/>
        </p:spPr>
      </p:sp>
      <p:sp>
        <p:nvSpPr>
          <p:cNvPr id="5" name="Shape 2"/>
          <p:cNvSpPr/>
          <p:nvPr/>
        </p:nvSpPr>
        <p:spPr>
          <a:xfrm>
            <a:off x="6158627" y="5984043"/>
            <a:ext cx="898327" cy="30473"/>
          </a:xfrm>
          <a:prstGeom prst="roundRect">
            <a:avLst>
              <a:gd name="adj" fmla="val 758070"/>
            </a:avLst>
          </a:prstGeom>
          <a:solidFill>
            <a:srgbClr val="60646A"/>
          </a:solidFill>
          <a:ln/>
        </p:spPr>
      </p:sp>
      <p:sp>
        <p:nvSpPr>
          <p:cNvPr id="6" name="Shape 3"/>
          <p:cNvSpPr/>
          <p:nvPr/>
        </p:nvSpPr>
        <p:spPr>
          <a:xfrm>
            <a:off x="7026473" y="5710624"/>
            <a:ext cx="577453" cy="577312"/>
          </a:xfrm>
          <a:prstGeom prst="roundRect">
            <a:avLst>
              <a:gd name="adj" fmla="val 40014"/>
            </a:avLst>
          </a:prstGeom>
          <a:solidFill>
            <a:srgbClr val="282C32"/>
          </a:solidFill>
          <a:ln/>
        </p:spPr>
      </p:sp>
      <p:sp>
        <p:nvSpPr>
          <p:cNvPr id="7" name="Text 4"/>
          <p:cNvSpPr/>
          <p:nvPr/>
        </p:nvSpPr>
        <p:spPr>
          <a:xfrm>
            <a:off x="7243405" y="5796685"/>
            <a:ext cx="143470" cy="405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1</a:t>
            </a:r>
            <a:endParaRPr lang="en-US" sz="3150" dirty="0"/>
          </a:p>
        </p:txBody>
      </p:sp>
      <p:sp>
        <p:nvSpPr>
          <p:cNvPr id="8" name="Text 5"/>
          <p:cNvSpPr/>
          <p:nvPr/>
        </p:nvSpPr>
        <p:spPr>
          <a:xfrm>
            <a:off x="2526387" y="5678485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Definition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898327" y="6254487"/>
            <a:ext cx="5005268" cy="123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Evaluates worst-case timing behavior of a circuit without considering dynamic effects.</a:t>
            </a:r>
            <a:endParaRPr lang="en-US" sz="2000" dirty="0"/>
          </a:p>
        </p:txBody>
      </p:sp>
      <p:sp>
        <p:nvSpPr>
          <p:cNvPr id="10" name="Shape 7"/>
          <p:cNvSpPr/>
          <p:nvPr/>
        </p:nvSpPr>
        <p:spPr>
          <a:xfrm>
            <a:off x="7573447" y="7266984"/>
            <a:ext cx="898327" cy="30473"/>
          </a:xfrm>
          <a:prstGeom prst="roundRect">
            <a:avLst>
              <a:gd name="adj" fmla="val 758070"/>
            </a:avLst>
          </a:prstGeom>
          <a:solidFill>
            <a:srgbClr val="60646A"/>
          </a:solidFill>
          <a:ln/>
        </p:spPr>
      </p:sp>
      <p:sp>
        <p:nvSpPr>
          <p:cNvPr id="11" name="Shape 8"/>
          <p:cNvSpPr/>
          <p:nvPr/>
        </p:nvSpPr>
        <p:spPr>
          <a:xfrm>
            <a:off x="7026473" y="6993565"/>
            <a:ext cx="577453" cy="577312"/>
          </a:xfrm>
          <a:prstGeom prst="roundRect">
            <a:avLst>
              <a:gd name="adj" fmla="val 40014"/>
            </a:avLst>
          </a:prstGeom>
          <a:solidFill>
            <a:srgbClr val="282C32"/>
          </a:solidFill>
          <a:ln/>
        </p:spPr>
      </p:sp>
      <p:sp>
        <p:nvSpPr>
          <p:cNvPr id="12" name="Text 9"/>
          <p:cNvSpPr/>
          <p:nvPr/>
        </p:nvSpPr>
        <p:spPr>
          <a:xfrm>
            <a:off x="7201733" y="7079626"/>
            <a:ext cx="226933" cy="405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2</a:t>
            </a:r>
            <a:endParaRPr lang="en-US" sz="3150" dirty="0"/>
          </a:p>
        </p:txBody>
      </p:sp>
      <p:sp>
        <p:nvSpPr>
          <p:cNvPr id="13" name="Text 10"/>
          <p:cNvSpPr/>
          <p:nvPr/>
        </p:nvSpPr>
        <p:spPr>
          <a:xfrm>
            <a:off x="8726805" y="6961426"/>
            <a:ext cx="3429357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Statistical Approaches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8726805" y="7537428"/>
            <a:ext cx="5005268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Monte Carlo simulation and statistical static timing analysis (SSTA).</a:t>
            </a:r>
            <a:endParaRPr lang="en-US" sz="2000" dirty="0"/>
          </a:p>
        </p:txBody>
      </p:sp>
      <p:sp>
        <p:nvSpPr>
          <p:cNvPr id="15" name="Shape 12"/>
          <p:cNvSpPr/>
          <p:nvPr/>
        </p:nvSpPr>
        <p:spPr>
          <a:xfrm>
            <a:off x="6158627" y="8561234"/>
            <a:ext cx="898327" cy="30473"/>
          </a:xfrm>
          <a:prstGeom prst="roundRect">
            <a:avLst>
              <a:gd name="adj" fmla="val 758070"/>
            </a:avLst>
          </a:prstGeom>
          <a:solidFill>
            <a:srgbClr val="60646A"/>
          </a:solidFill>
          <a:ln/>
        </p:spPr>
      </p:sp>
      <p:sp>
        <p:nvSpPr>
          <p:cNvPr id="16" name="Shape 13"/>
          <p:cNvSpPr/>
          <p:nvPr/>
        </p:nvSpPr>
        <p:spPr>
          <a:xfrm>
            <a:off x="7026473" y="8287814"/>
            <a:ext cx="577453" cy="577312"/>
          </a:xfrm>
          <a:prstGeom prst="roundRect">
            <a:avLst>
              <a:gd name="adj" fmla="val 40014"/>
            </a:avLst>
          </a:prstGeom>
          <a:solidFill>
            <a:srgbClr val="282C32"/>
          </a:solidFill>
          <a:ln/>
        </p:spPr>
      </p:sp>
      <p:sp>
        <p:nvSpPr>
          <p:cNvPr id="17" name="Text 14"/>
          <p:cNvSpPr/>
          <p:nvPr/>
        </p:nvSpPr>
        <p:spPr>
          <a:xfrm>
            <a:off x="7205782" y="8373875"/>
            <a:ext cx="218837" cy="4051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50"/>
              </a:lnSpc>
              <a:buNone/>
            </a:pPr>
            <a:r>
              <a:rPr lang="en-US" sz="31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3</a:t>
            </a:r>
            <a:endParaRPr lang="en-US" sz="3150" dirty="0"/>
          </a:p>
        </p:txBody>
      </p:sp>
      <p:sp>
        <p:nvSpPr>
          <p:cNvPr id="18" name="Text 15"/>
          <p:cNvSpPr/>
          <p:nvPr/>
        </p:nvSpPr>
        <p:spPr>
          <a:xfrm>
            <a:off x="2526387" y="8255675"/>
            <a:ext cx="3377208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Benefit</a:t>
            </a:r>
            <a:endParaRPr lang="en-US" sz="2650" dirty="0"/>
          </a:p>
        </p:txBody>
      </p:sp>
      <p:sp>
        <p:nvSpPr>
          <p:cNvPr id="19" name="Text 16"/>
          <p:cNvSpPr/>
          <p:nvPr/>
        </p:nvSpPr>
        <p:spPr>
          <a:xfrm>
            <a:off x="898327" y="8831677"/>
            <a:ext cx="5005268" cy="123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Improves accuracy and reduces pessimism compared to traditional STA.</a:t>
            </a:r>
            <a:endParaRPr lang="en-US" sz="20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8327" y="3417328"/>
            <a:ext cx="12833747" cy="1688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Dynamic Power Estimation and Leakage Power Optimization</a:t>
            </a:r>
            <a:endParaRPr lang="en-US" sz="5300" dirty="0"/>
          </a:p>
        </p:txBody>
      </p:sp>
      <p:sp>
        <p:nvSpPr>
          <p:cNvPr id="3" name="Text 1"/>
          <p:cNvSpPr/>
          <p:nvPr/>
        </p:nvSpPr>
        <p:spPr>
          <a:xfrm>
            <a:off x="898327" y="5746810"/>
            <a:ext cx="3987165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Dynamic Power Estimation</a:t>
            </a:r>
            <a:endParaRPr lang="en-US" sz="2650" dirty="0"/>
          </a:p>
        </p:txBody>
      </p:sp>
      <p:sp>
        <p:nvSpPr>
          <p:cNvPr id="4" name="Text 2"/>
          <p:cNvSpPr/>
          <p:nvPr/>
        </p:nvSpPr>
        <p:spPr>
          <a:xfrm>
            <a:off x="898327" y="6425419"/>
            <a:ext cx="6103739" cy="123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Estimates power consumption during operation. Uses probabilistic and statistical analysis. Enables accurate power budgeting.</a:t>
            </a:r>
            <a:endParaRPr lang="en-US" sz="2000" dirty="0"/>
          </a:p>
        </p:txBody>
      </p:sp>
      <p:sp>
        <p:nvSpPr>
          <p:cNvPr id="5" name="Text 3"/>
          <p:cNvSpPr/>
          <p:nvPr/>
        </p:nvSpPr>
        <p:spPr>
          <a:xfrm>
            <a:off x="7635954" y="5746810"/>
            <a:ext cx="4250531" cy="4220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300"/>
              </a:lnSpc>
              <a:buNone/>
            </a:pPr>
            <a:r>
              <a:rPr lang="en-US" sz="26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Leakage Power Optimization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7635954" y="6425419"/>
            <a:ext cx="6103739" cy="123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Reduces power dissipation from leakage current. Uses statistical modeling. Extends battery life in low-power devices.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9"/>
            <a:ext cx="5486400" cy="1130507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96263" y="636233"/>
            <a:ext cx="7524274" cy="22829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950"/>
              </a:lnSpc>
              <a:buNone/>
            </a:pPr>
            <a:r>
              <a:rPr lang="en-US" sz="475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Case Study: Microprocessor Optimization</a:t>
            </a:r>
            <a:endParaRPr lang="en-US" sz="4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6263" y="3266155"/>
            <a:ext cx="1157049" cy="185073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800380" y="3497437"/>
            <a:ext cx="3044785" cy="380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SSTA</a:t>
            </a:r>
            <a:endParaRPr lang="en-US" sz="2350" dirty="0"/>
          </a:p>
        </p:txBody>
      </p:sp>
      <p:sp>
        <p:nvSpPr>
          <p:cNvPr id="6" name="Text 2"/>
          <p:cNvSpPr/>
          <p:nvPr/>
        </p:nvSpPr>
        <p:spPr>
          <a:xfrm>
            <a:off x="7800380" y="4016660"/>
            <a:ext cx="6020157" cy="370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Identified critical paths and timing violations.</a:t>
            </a:r>
            <a:endParaRPr lang="en-US" sz="18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6263" y="5116886"/>
            <a:ext cx="1157049" cy="185073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800380" y="5348167"/>
            <a:ext cx="3044785" cy="380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Power Analysis</a:t>
            </a:r>
            <a:endParaRPr lang="en-US" sz="2350" dirty="0"/>
          </a:p>
        </p:txBody>
      </p:sp>
      <p:sp>
        <p:nvSpPr>
          <p:cNvPr id="9" name="Text 4"/>
          <p:cNvSpPr/>
          <p:nvPr/>
        </p:nvSpPr>
        <p:spPr>
          <a:xfrm>
            <a:off x="7800380" y="5867391"/>
            <a:ext cx="6020157" cy="370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Estimated dynamic and leakage power.</a:t>
            </a:r>
            <a:endParaRPr lang="en-US" sz="18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6263" y="6967616"/>
            <a:ext cx="1157049" cy="185073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800380" y="7198897"/>
            <a:ext cx="3044785" cy="380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Optimization</a:t>
            </a:r>
            <a:endParaRPr lang="en-US" sz="2350" dirty="0"/>
          </a:p>
        </p:txBody>
      </p:sp>
      <p:sp>
        <p:nvSpPr>
          <p:cNvPr id="12" name="Text 6"/>
          <p:cNvSpPr/>
          <p:nvPr/>
        </p:nvSpPr>
        <p:spPr>
          <a:xfrm>
            <a:off x="7800380" y="7718121"/>
            <a:ext cx="6020157" cy="3701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Adjusted transistor sizes and voltages.</a:t>
            </a:r>
            <a:endParaRPr lang="en-US" sz="18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6263" y="8818346"/>
            <a:ext cx="1157049" cy="1850730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800380" y="9049628"/>
            <a:ext cx="3044785" cy="38043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50"/>
              </a:lnSpc>
              <a:buNone/>
            </a:pPr>
            <a:r>
              <a:rPr lang="en-US" sz="2350" b="1" dirty="0">
                <a:solidFill>
                  <a:srgbClr val="EEEFF5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Results</a:t>
            </a:r>
            <a:endParaRPr lang="en-US" sz="2350" dirty="0"/>
          </a:p>
        </p:txBody>
      </p:sp>
      <p:sp>
        <p:nvSpPr>
          <p:cNvPr id="15" name="Text 8"/>
          <p:cNvSpPr/>
          <p:nvPr/>
        </p:nvSpPr>
        <p:spPr>
          <a:xfrm>
            <a:off x="7800380" y="9568851"/>
            <a:ext cx="6020157" cy="7403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15% performance improvement, 20% power reduction, improved yield and reliability.</a:t>
            </a:r>
            <a:endParaRPr lang="en-US" sz="18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8327" y="1919293"/>
            <a:ext cx="7347347" cy="16881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600"/>
              </a:lnSpc>
              <a:buNone/>
            </a:pPr>
            <a:r>
              <a:rPr lang="en-US" sz="53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Challenges and Conclusion</a:t>
            </a:r>
            <a:endParaRPr lang="en-US" sz="5300" dirty="0"/>
          </a:p>
        </p:txBody>
      </p:sp>
      <p:sp>
        <p:nvSpPr>
          <p:cNvPr id="4" name="Shape 1"/>
          <p:cNvSpPr/>
          <p:nvPr/>
        </p:nvSpPr>
        <p:spPr>
          <a:xfrm>
            <a:off x="898327" y="3992259"/>
            <a:ext cx="7347347" cy="3873463"/>
          </a:xfrm>
          <a:prstGeom prst="roundRect">
            <a:avLst>
              <a:gd name="adj" fmla="val 5964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913567" y="4007495"/>
            <a:ext cx="7316867" cy="155469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170146" y="4169023"/>
            <a:ext cx="3141464" cy="41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Data Availability</a:t>
            </a:r>
            <a:endParaRPr lang="en-US" sz="2000" dirty="0"/>
          </a:p>
        </p:txBody>
      </p:sp>
      <p:sp>
        <p:nvSpPr>
          <p:cNvPr id="7" name="Text 4"/>
          <p:cNvSpPr/>
          <p:nvPr/>
        </p:nvSpPr>
        <p:spPr>
          <a:xfrm>
            <a:off x="4832390" y="4169023"/>
            <a:ext cx="3141464" cy="123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Obtaining accurate, comprehensive data for analysis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913567" y="5562189"/>
            <a:ext cx="7316867" cy="1144148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1170146" y="5723717"/>
            <a:ext cx="3141464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Computational Complexity</a:t>
            </a:r>
            <a:endParaRPr lang="en-US" sz="2000" dirty="0"/>
          </a:p>
        </p:txBody>
      </p:sp>
      <p:sp>
        <p:nvSpPr>
          <p:cNvPr id="10" name="Text 7"/>
          <p:cNvSpPr/>
          <p:nvPr/>
        </p:nvSpPr>
        <p:spPr>
          <a:xfrm>
            <a:off x="4832390" y="5723717"/>
            <a:ext cx="3141464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Intensive calculations for large-scale circuits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913567" y="6706337"/>
            <a:ext cx="7316867" cy="1144148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1170146" y="6867866"/>
            <a:ext cx="3141464" cy="4105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EDA Integration</a:t>
            </a:r>
            <a:endParaRPr lang="en-US" sz="2000" dirty="0"/>
          </a:p>
        </p:txBody>
      </p:sp>
      <p:sp>
        <p:nvSpPr>
          <p:cNvPr id="13" name="Text 10"/>
          <p:cNvSpPr/>
          <p:nvPr/>
        </p:nvSpPr>
        <p:spPr>
          <a:xfrm>
            <a:off x="4832390" y="6867866"/>
            <a:ext cx="3141464" cy="8210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Seamless integration with existing tools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898327" y="8154378"/>
            <a:ext cx="7347347" cy="12316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EEEFF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Statistics are vital for effective timing and power optimization. Their importance will grow as devices become more complex.</a:t>
            </a:r>
            <a:endParaRPr lang="en-US" sz="20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98327" y="4766689"/>
            <a:ext cx="12833747" cy="1771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250"/>
              </a:lnSpc>
              <a:buNone/>
            </a:pPr>
            <a:r>
              <a:rPr lang="en-US" sz="10600" b="1" dirty="0">
                <a:solidFill>
                  <a:srgbClr val="000000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🙋</a:t>
            </a:r>
            <a:pPr algn="ctr" indent="0" marL="0">
              <a:lnSpc>
                <a:spcPts val="13250"/>
              </a:lnSpc>
              <a:buNone/>
            </a:pPr>
            <a:r>
              <a:rPr lang="en-US" sz="10600" b="1" dirty="0">
                <a:solidFill>
                  <a:srgbClr val="9998FF"/>
                </a:solidFill>
                <a:latin typeface="Barlow" pitchFamily="34" charset="0"/>
                <a:ea typeface="Barlow" pitchFamily="34" charset="-122"/>
                <a:cs typeface="Barlow" pitchFamily="34" charset="-120"/>
              </a:rPr>
              <a:t> Q &amp; A</a:t>
            </a:r>
            <a:endParaRPr lang="en-US" sz="10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2024-09-04T03:06:11Z</dcterms:created>
  <dcterms:modified xsi:type="dcterms:W3CDTF">2024-09-04T03:06:11Z</dcterms:modified>
</cp:coreProperties>
</file>